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32918400"/>
  <p:notesSz cx="6953250" cy="9239250"/>
  <p:custDataLst>
    <p:tags r:id="rId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lre" initials="JD" lastIdx="0" clrIdx="0">
    <p:extLst>
      <p:ext uri="{19B8F6BF-5375-455C-9EA6-DF929625EA0E}">
        <p15:presenceInfo xmlns:p15="http://schemas.microsoft.com/office/powerpoint/2012/main" userId="Justin Del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50"/>
    <a:srgbClr val="0033CC"/>
    <a:srgbClr val="000066"/>
    <a:srgbClr val="00126A"/>
    <a:srgbClr val="C8C8C8"/>
    <a:srgbClr val="E64B3C"/>
    <a:srgbClr val="2D3C50"/>
    <a:srgbClr val="FF9900"/>
    <a:srgbClr val="000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>
        <p:scale>
          <a:sx n="25" d="100"/>
          <a:sy n="25" d="100"/>
        </p:scale>
        <p:origin x="1720" y="5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handoutMaster" Target="handoutMasters/handout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gaelle.elhelou\Desktop\Descriptive%20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65E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AA-DE4A-A0F1-239BD7F86E34}"/>
              </c:ext>
            </c:extLst>
          </c:dPt>
          <c:dPt>
            <c:idx val="1"/>
            <c:invertIfNegative val="0"/>
            <c:bubble3D val="0"/>
            <c:spPr>
              <a:solidFill>
                <a:srgbClr val="AA2B1E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2AA-DE4A-A0F1-239BD7F86E34}"/>
              </c:ext>
            </c:extLst>
          </c:dPt>
          <c:dPt>
            <c:idx val="2"/>
            <c:invertIfNegative val="0"/>
            <c:bubble3D val="0"/>
            <c:spPr>
              <a:solidFill>
                <a:srgbClr val="AA2B1E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AA-DE4A-A0F1-239BD7F86E34}"/>
              </c:ext>
            </c:extLst>
          </c:dPt>
          <c:dPt>
            <c:idx val="3"/>
            <c:invertIfNegative val="0"/>
            <c:bubble3D val="0"/>
            <c:spPr>
              <a:solidFill>
                <a:srgbClr val="465E9C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AA-DE4A-A0F1-239BD7F86E34}"/>
              </c:ext>
            </c:extLst>
          </c:dPt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strRef>
              <c:f>Sheet1!$F$5:$F$8</c:f>
              <c:strCache>
                <c:ptCount val="4"/>
                <c:pt idx="0">
                  <c:v>How curious are you about the Coronavirus outbreak?</c:v>
                </c:pt>
                <c:pt idx="1">
                  <c:v>How anxious are you about the Coronavirus outbreak?</c:v>
                </c:pt>
                <c:pt idx="2">
                  <c:v>How scared are you about the Coronavirus outbreak?</c:v>
                </c:pt>
                <c:pt idx="3">
                  <c:v>How excited are you about the Coronavirus outbreak?</c:v>
                </c:pt>
              </c:strCache>
            </c:strRef>
          </c:cat>
          <c:val>
            <c:numRef>
              <c:f>Sheet1!$G$5:$G$8</c:f>
              <c:numCache>
                <c:formatCode>General</c:formatCode>
                <c:ptCount val="4"/>
                <c:pt idx="0">
                  <c:v>3.28</c:v>
                </c:pt>
                <c:pt idx="1">
                  <c:v>2.86</c:v>
                </c:pt>
                <c:pt idx="2">
                  <c:v>2.69</c:v>
                </c:pt>
                <c:pt idx="3">
                  <c:v>1.59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B-4DDB-89B5-1D03EA12C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01054000"/>
        <c:axId val="1401054416"/>
      </c:barChart>
      <c:catAx>
        <c:axId val="140105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054416"/>
        <c:crosses val="autoZero"/>
        <c:auto val="1"/>
        <c:lblAlgn val="ctr"/>
        <c:lblOffset val="100"/>
        <c:noMultiLvlLbl val="0"/>
      </c:catAx>
      <c:valAx>
        <c:axId val="140105441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05400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4F1B5D8-D97D-47DE-99FD-BED51FB7C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78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EDBB11-81A3-4CFA-BA97-1ABE9A8F3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67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5ECC0F7-0140-4FFA-BB4D-270D63D3C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7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7625"/>
            <a:ext cx="987583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C1B9D64-3336-481D-94A5-F579BB4A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209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7" y="7680326"/>
            <a:ext cx="19675475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2" y="7680326"/>
            <a:ext cx="19675475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7" y="18619788"/>
            <a:ext cx="19675475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2" y="18619788"/>
            <a:ext cx="19675475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D98BD33-354E-4B11-91E6-70905468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980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940B6B-3169-44D4-847B-7863905C3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90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2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03A4FA6-7C07-49C1-973B-224AB06B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73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7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302B25C-7078-4EDD-9EEA-F171F39DF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33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F454DA-B8E5-407C-A8B0-B2982CBF7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890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65CC813-0CE0-4F7E-9B7F-FCCCD6CE8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356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D3508A-868C-432E-A93E-3C5AF7B20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773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EB5CAF5-4FB5-4E33-861E-BCE1A1103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691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7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2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1738493-E10F-4F1A-B075-F4B94CA41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4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2DBB13-E718-4C9A-AC99-89A36AFA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4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4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5"/>
          <a:stretch>
            <a:fillRect/>
          </a:stretch>
        </p:blipFill>
        <p:spPr>
          <a:xfrm>
            <a:off x="69596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perceptualpewter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defPPr>
        <a:defRPr kern="1200" smtId="4294967295"/>
      </a:defPPr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8C8C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399"/>
            <a:ext cx="42519600" cy="5994347"/>
          </a:xfrm>
          <a:prstGeom prst="roundRect">
            <a:avLst>
              <a:gd name="adj" fmla="val 6990"/>
            </a:avLst>
          </a:prstGeom>
          <a:solidFill>
            <a:srgbClr val="2D3C50"/>
          </a:solidFill>
          <a:ln>
            <a:solidFill>
              <a:schemeClr val="tx1"/>
            </a:solidFill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 sz="4400" i="1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1661604" y="796619"/>
            <a:ext cx="401955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Disasters are Exciting: </a:t>
            </a:r>
          </a:p>
          <a:p>
            <a:pPr algn="ctr"/>
            <a:r>
              <a:rPr lang="en-US" sz="9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vs Scary Perceptions of the Covid-19 Pandemic</a:t>
            </a:r>
            <a:endParaRPr lang="en-US" sz="6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EF872E11-D0DF-4446-BE76-A398B88E9B44}"/>
              </a:ext>
            </a:extLst>
          </p:cNvPr>
          <p:cNvSpPr txBox="1"/>
          <p:nvPr/>
        </p:nvSpPr>
        <p:spPr>
          <a:xfrm>
            <a:off x="3471354" y="4405250"/>
            <a:ext cx="36576000" cy="175432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b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Gaelle El Helou, Erin C. Westgate, Yijun Lin</a:t>
            </a:r>
          </a:p>
          <a:p>
            <a:pPr algn="ctr">
              <a:defRPr/>
            </a:pPr>
            <a:r>
              <a:rPr lang="en-US" sz="5400" b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Department of Psychology, University of Florida</a:t>
            </a:r>
          </a:p>
        </p:txBody>
      </p:sp>
      <p:sp>
        <p:nvSpPr>
          <p:cNvPr id="19" name="Rectangle 167">
            <a:extLst>
              <a:ext uri="{FF2B5EF4-FFF2-40B4-BE49-F238E27FC236}">
                <a16:creationId xmlns:a16="http://schemas.microsoft.com/office/drawing/2014/main" id="{CC5F2601-3472-4441-8610-673ACB87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02" y="14904433"/>
            <a:ext cx="10058400" cy="9144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1: Well-being</a:t>
            </a:r>
          </a:p>
        </p:txBody>
      </p:sp>
      <p:sp>
        <p:nvSpPr>
          <p:cNvPr id="22" name="Rectangle 167">
            <a:extLst>
              <a:ext uri="{FF2B5EF4-FFF2-40B4-BE49-F238E27FC236}">
                <a16:creationId xmlns:a16="http://schemas.microsoft.com/office/drawing/2014/main" id="{911E8223-4617-4E14-85CC-64FBEF86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0349" y="26914627"/>
            <a:ext cx="10058400" cy="9144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7" name="Rectangle 167">
            <a:extLst>
              <a:ext uri="{FF2B5EF4-FFF2-40B4-BE49-F238E27FC236}">
                <a16:creationId xmlns:a16="http://schemas.microsoft.com/office/drawing/2014/main" id="{9E369C6D-A264-4B89-931F-14FD6655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63" y="7062653"/>
            <a:ext cx="10058400" cy="9144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Disasters</a:t>
            </a:r>
          </a:p>
        </p:txBody>
      </p:sp>
      <p:sp>
        <p:nvSpPr>
          <p:cNvPr id="21" name="Rectangle 167">
            <a:extLst>
              <a:ext uri="{FF2B5EF4-FFF2-40B4-BE49-F238E27FC236}">
                <a16:creationId xmlns:a16="http://schemas.microsoft.com/office/drawing/2014/main" id="{101B52F1-D8CA-4741-B86D-98C03F64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2395" y="7107047"/>
            <a:ext cx="10042831" cy="913351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EA09F5A-1661-4BDF-A2DF-89252468F52D}"/>
              </a:ext>
            </a:extLst>
          </p:cNvPr>
          <p:cNvSpPr txBox="1"/>
          <p:nvPr/>
        </p:nvSpPr>
        <p:spPr>
          <a:xfrm>
            <a:off x="468535" y="8317952"/>
            <a:ext cx="103970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4800" b="0" dirty="0">
                <a:solidFill>
                  <a:srgbClr val="001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think of disasters, we usually think of negative outcomes and feelings. But some people (e.g., storm chasers!) seem to enjoy them.</a:t>
            </a:r>
          </a:p>
          <a:p>
            <a:pPr algn="just"/>
            <a:endParaRPr lang="en-US" sz="4800" b="0" dirty="0">
              <a:solidFill>
                <a:srgbClr val="0012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people get excited about disasters such as hurricanes and pandemics?</a:t>
            </a:r>
          </a:p>
          <a:p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0" dirty="0">
              <a:solidFill>
                <a:srgbClr val="0012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FB01C1-373E-4866-BF69-4540A0DE8387}"/>
              </a:ext>
            </a:extLst>
          </p:cNvPr>
          <p:cNvSpPr txBox="1"/>
          <p:nvPr/>
        </p:nvSpPr>
        <p:spPr>
          <a:xfrm>
            <a:off x="329641" y="16078200"/>
            <a:ext cx="11400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685800" indent="-685800" algn="l">
              <a:buFont typeface="Wingdings" pitchFamily="2" charset="2"/>
              <a:buChar char="Ø"/>
            </a:pPr>
            <a:r>
              <a:rPr lang="en-US" sz="48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Who is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excited</a:t>
            </a:r>
            <a:r>
              <a:rPr lang="en-US" sz="48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about COVID-19?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515 international community volunteers </a:t>
            </a:r>
          </a:p>
          <a:p>
            <a:pPr marL="1600200" lvl="2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March – May 2020 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IVs: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Well-being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DVs: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Curiosity &amp; Excitement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E7F5A37C-2B6C-4404-91FF-0640D04BD011}"/>
              </a:ext>
            </a:extLst>
          </p:cNvPr>
          <p:cNvSpPr txBox="1"/>
          <p:nvPr/>
        </p:nvSpPr>
        <p:spPr>
          <a:xfrm>
            <a:off x="32240349" y="28048089"/>
            <a:ext cx="100667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People leading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psychologically rich lives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felt especially curious and excited about Covid19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Confidence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More excited, less afraid</a:t>
            </a:r>
            <a:endParaRPr lang="en-US" sz="4400" b="0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Danger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More afraid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800" b="0" dirty="0">
              <a:solidFill>
                <a:srgbClr val="002060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4800" b="0" dirty="0">
              <a:solidFill>
                <a:srgbClr val="002060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67">
            <a:extLst>
              <a:ext uri="{FF2B5EF4-FFF2-40B4-BE49-F238E27FC236}">
                <a16:creationId xmlns:a16="http://schemas.microsoft.com/office/drawing/2014/main" id="{CC5F2601-3472-4441-8610-673ACB87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157" y="20014079"/>
            <a:ext cx="10058400" cy="9144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2: Appraisals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719D96-727F-42F6-8B2A-AA919B98673D}"/>
              </a:ext>
            </a:extLst>
          </p:cNvPr>
          <p:cNvSpPr txBox="1"/>
          <p:nvPr/>
        </p:nvSpPr>
        <p:spPr>
          <a:xfrm>
            <a:off x="353165" y="24432013"/>
            <a:ext cx="11757223" cy="1369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4800" b="0" dirty="0">
                <a:solidFill>
                  <a:srgbClr val="99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Fear Index </a:t>
            </a:r>
            <a:r>
              <a:rPr lang="en-US" sz="48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scared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you about the Coronavirus outbreak?” + 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anxious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you about the Coronavirus outbreak?”</a:t>
            </a:r>
          </a:p>
          <a:p>
            <a:pPr algn="l"/>
            <a:r>
              <a:rPr lang="en-US" sz="4800" b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Excitement</a:t>
            </a:r>
            <a:r>
              <a:rPr lang="en-US" sz="48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excited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you about the Coronavirus outbreak?”</a:t>
            </a:r>
            <a:endParaRPr lang="en-US" sz="4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800" b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danger </a:t>
            </a:r>
            <a:r>
              <a:rPr lang="en-US" sz="4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dangerous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you believe the Coronavirus is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you personally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800" b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</a:t>
            </a:r>
            <a:r>
              <a:rPr lang="en-US" sz="4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you that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be able to handle an outbreak of the coronavirus?”</a:t>
            </a:r>
          </a:p>
          <a:p>
            <a:pPr algn="l"/>
            <a:endParaRPr lang="en-US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0" dirty="0">
              <a:solidFill>
                <a:schemeClr val="accent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4800" b="0" dirty="0">
              <a:solidFill>
                <a:schemeClr val="accent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F5A37C-2B6C-4404-91FF-0640D04BD011}"/>
              </a:ext>
            </a:extLst>
          </p:cNvPr>
          <p:cNvSpPr txBox="1"/>
          <p:nvPr/>
        </p:nvSpPr>
        <p:spPr>
          <a:xfrm>
            <a:off x="24307800" y="16687800"/>
            <a:ext cx="1005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endParaRPr lang="en-US" sz="4400" b="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9ADD94AC-32EC-4398-AC50-0D572869B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424031"/>
              </p:ext>
            </p:extLst>
          </p:nvPr>
        </p:nvGraphicFramePr>
        <p:xfrm>
          <a:off x="12184573" y="10231984"/>
          <a:ext cx="17597768" cy="747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" name="Picture 60" descr="Chart, line chart&#10;&#10;Description automatically generated">
            <a:extLst>
              <a:ext uri="{FF2B5EF4-FFF2-40B4-BE49-F238E27FC236}">
                <a16:creationId xmlns:a16="http://schemas.microsoft.com/office/drawing/2014/main" id="{E649B1E4-33F9-4EE0-BA57-CAD94F8E23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5" b="5658"/>
          <a:stretch/>
        </p:blipFill>
        <p:spPr>
          <a:xfrm>
            <a:off x="32596709" y="12383246"/>
            <a:ext cx="9464193" cy="5654286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C80C3B8D-C1DE-49D1-94C5-68E4F3CE2994}"/>
              </a:ext>
            </a:extLst>
          </p:cNvPr>
          <p:cNvSpPr/>
          <p:nvPr/>
        </p:nvSpPr>
        <p:spPr bwMode="auto">
          <a:xfrm>
            <a:off x="41084806" y="14885322"/>
            <a:ext cx="532894" cy="7676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31E63BBE-32C9-43B8-BEC1-328CDCC437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5"/>
          <a:stretch/>
        </p:blipFill>
        <p:spPr>
          <a:xfrm>
            <a:off x="32545762" y="19540031"/>
            <a:ext cx="9464193" cy="60410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B78829-1BFF-43B5-962B-5592C3DF35B3}"/>
              </a:ext>
            </a:extLst>
          </p:cNvPr>
          <p:cNvSpPr/>
          <p:nvPr/>
        </p:nvSpPr>
        <p:spPr bwMode="auto">
          <a:xfrm>
            <a:off x="41009959" y="22157544"/>
            <a:ext cx="657589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BB43DF-7918-4349-B372-8309AFF8279A}"/>
              </a:ext>
            </a:extLst>
          </p:cNvPr>
          <p:cNvSpPr/>
          <p:nvPr/>
        </p:nvSpPr>
        <p:spPr bwMode="auto">
          <a:xfrm rot="16200000">
            <a:off x="37007486" y="13267557"/>
            <a:ext cx="611458" cy="9464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52134-9FE6-4EDA-8600-D959BFF89210}"/>
              </a:ext>
            </a:extLst>
          </p:cNvPr>
          <p:cNvSpPr txBox="1"/>
          <p:nvPr/>
        </p:nvSpPr>
        <p:spPr>
          <a:xfrm>
            <a:off x="40940236" y="21985069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B67D46-571B-437B-A6A2-783163009798}"/>
              </a:ext>
            </a:extLst>
          </p:cNvPr>
          <p:cNvSpPr txBox="1"/>
          <p:nvPr/>
        </p:nvSpPr>
        <p:spPr>
          <a:xfrm>
            <a:off x="40929026" y="22370562"/>
            <a:ext cx="81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FC24904-FB93-4386-9809-53538FF05970}"/>
              </a:ext>
            </a:extLst>
          </p:cNvPr>
          <p:cNvSpPr txBox="1"/>
          <p:nvPr/>
        </p:nvSpPr>
        <p:spPr>
          <a:xfrm>
            <a:off x="38409846" y="23938981"/>
            <a:ext cx="819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D7AC6E9-4523-4E0C-945C-0B5A02F91F41}"/>
              </a:ext>
            </a:extLst>
          </p:cNvPr>
          <p:cNvSpPr txBox="1"/>
          <p:nvPr/>
        </p:nvSpPr>
        <p:spPr>
          <a:xfrm>
            <a:off x="34100790" y="2386326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</a:t>
            </a:r>
          </a:p>
        </p:txBody>
      </p:sp>
      <p:sp>
        <p:nvSpPr>
          <p:cNvPr id="46" name="Rectangle 167">
            <a:extLst>
              <a:ext uri="{FF2B5EF4-FFF2-40B4-BE49-F238E27FC236}">
                <a16:creationId xmlns:a16="http://schemas.microsoft.com/office/drawing/2014/main" id="{A0976E10-D15B-45C9-AEA8-DB957D6BC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8659" y="6990274"/>
            <a:ext cx="10058400" cy="9144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</a:t>
            </a:r>
          </a:p>
        </p:txBody>
      </p:sp>
      <p:pic>
        <p:nvPicPr>
          <p:cNvPr id="28" name="Picture 27" descr="Chart, scatter chart&#10;&#10;Description automatically generated">
            <a:extLst>
              <a:ext uri="{FF2B5EF4-FFF2-40B4-BE49-F238E27FC236}">
                <a16:creationId xmlns:a16="http://schemas.microsoft.com/office/drawing/2014/main" id="{7979BF53-06E4-425A-830B-D96E9644C0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924" y="21787504"/>
            <a:ext cx="5707396" cy="445075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2" name="Picture 31" descr="Chart, scatter chart&#10;&#10;Description automatically generated">
            <a:extLst>
              <a:ext uri="{FF2B5EF4-FFF2-40B4-BE49-F238E27FC236}">
                <a16:creationId xmlns:a16="http://schemas.microsoft.com/office/drawing/2014/main" id="{BFAE444E-C6F0-4431-8F95-996E150917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254" y="21787504"/>
            <a:ext cx="5897400" cy="44809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33" descr="Chart, scatter chart&#10;&#10;Description automatically generated">
            <a:extLst>
              <a:ext uri="{FF2B5EF4-FFF2-40B4-BE49-F238E27FC236}">
                <a16:creationId xmlns:a16="http://schemas.microsoft.com/office/drawing/2014/main" id="{D27BBD9C-72E8-48C8-BCB1-539CD4CD88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3902" y="21787504"/>
            <a:ext cx="5946825" cy="44809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6" name="Picture 35" descr="Chart, scatter chart&#10;&#10;Description automatically generated">
            <a:extLst>
              <a:ext uri="{FF2B5EF4-FFF2-40B4-BE49-F238E27FC236}">
                <a16:creationId xmlns:a16="http://schemas.microsoft.com/office/drawing/2014/main" id="{947EA032-39F7-4731-971B-73678D1294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663" y="28092722"/>
            <a:ext cx="5700631" cy="44454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9" name="Picture 38" descr="Chart, scatter chart&#10;&#10;Description automatically generated">
            <a:extLst>
              <a:ext uri="{FF2B5EF4-FFF2-40B4-BE49-F238E27FC236}">
                <a16:creationId xmlns:a16="http://schemas.microsoft.com/office/drawing/2014/main" id="{27AAB211-1667-4FD6-A02B-4D9A936A01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259" y="28092722"/>
            <a:ext cx="5905541" cy="44454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F41FEB0-A648-4DDC-BF08-8C18DCB8CF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3902" y="28092722"/>
            <a:ext cx="5905541" cy="44371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E144A9C-4949-4140-BB5B-6FD2514BA033}"/>
              </a:ext>
            </a:extLst>
          </p:cNvPr>
          <p:cNvSpPr txBox="1"/>
          <p:nvPr/>
        </p:nvSpPr>
        <p:spPr>
          <a:xfrm>
            <a:off x="32565803" y="25566469"/>
            <a:ext cx="94641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Danger: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-.07,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.39, Confidence: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.22,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.007**</a:t>
            </a:r>
          </a:p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Interaction: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-.06,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.41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542D6D9-48BE-43F0-8E7D-DC6165518579}"/>
              </a:ext>
            </a:extLst>
          </p:cNvPr>
          <p:cNvSpPr txBox="1"/>
          <p:nvPr/>
        </p:nvSpPr>
        <p:spPr>
          <a:xfrm>
            <a:off x="32579477" y="18251269"/>
            <a:ext cx="94641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Danger: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=.39,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&lt;.001**, Confidence: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-.21,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.004**</a:t>
            </a:r>
          </a:p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Interaction: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-.01, </a:t>
            </a:r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.86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1DF7B48-38A5-40DF-93DC-2082FD6B3575}"/>
              </a:ext>
            </a:extLst>
          </p:cNvPr>
          <p:cNvSpPr/>
          <p:nvPr/>
        </p:nvSpPr>
        <p:spPr bwMode="auto">
          <a:xfrm>
            <a:off x="14172614" y="25850102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3761AC7-5CA4-4939-9A1E-03F232327138}"/>
              </a:ext>
            </a:extLst>
          </p:cNvPr>
          <p:cNvSpPr/>
          <p:nvPr/>
        </p:nvSpPr>
        <p:spPr bwMode="auto">
          <a:xfrm>
            <a:off x="12569460" y="23164800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1B3BAAA-3FF0-4949-8C03-C6CCA7020610}"/>
              </a:ext>
            </a:extLst>
          </p:cNvPr>
          <p:cNvSpPr/>
          <p:nvPr/>
        </p:nvSpPr>
        <p:spPr bwMode="auto">
          <a:xfrm>
            <a:off x="12875376" y="28302162"/>
            <a:ext cx="250605" cy="28135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26CAF80-961F-4E87-9869-2005B869F7C9}"/>
              </a:ext>
            </a:extLst>
          </p:cNvPr>
          <p:cNvSpPr txBox="1"/>
          <p:nvPr/>
        </p:nvSpPr>
        <p:spPr>
          <a:xfrm>
            <a:off x="13702009" y="25806784"/>
            <a:ext cx="325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Satisfaction with Life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70A9A57-85DF-9848-A07C-8ED53B74C1EF}"/>
              </a:ext>
            </a:extLst>
          </p:cNvPr>
          <p:cNvSpPr txBox="1"/>
          <p:nvPr/>
        </p:nvSpPr>
        <p:spPr>
          <a:xfrm>
            <a:off x="410680" y="21353040"/>
            <a:ext cx="113192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685800" indent="-685800" algn="l">
              <a:buFont typeface="Wingdings" pitchFamily="2" charset="2"/>
              <a:buChar char="Ø"/>
            </a:pPr>
            <a:r>
              <a:rPr lang="en-US" sz="48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Why are people </a:t>
            </a:r>
            <a:r>
              <a:rPr lang="en-US" sz="4800" dirty="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excited</a:t>
            </a:r>
            <a:r>
              <a:rPr lang="en-US" sz="48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– vs </a:t>
            </a:r>
            <a:r>
              <a:rPr lang="en-US" sz="4800" dirty="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scared</a:t>
            </a:r>
            <a:r>
              <a:rPr lang="en-US" sz="48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?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169 UF college students | Spring 2020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IVs: Perceived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Danger</a:t>
            </a: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+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Confidence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DVs: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Fear</a:t>
            </a:r>
            <a:r>
              <a:rPr lang="en-US" sz="4400" b="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vs </a:t>
            </a:r>
            <a:r>
              <a:rPr lang="en-US" sz="4400" dirty="0">
                <a:solidFill>
                  <a:srgbClr val="00006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Excitement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BAFA70-E391-024E-8A51-1274A68EBD5A}"/>
              </a:ext>
            </a:extLst>
          </p:cNvPr>
          <p:cNvSpPr txBox="1"/>
          <p:nvPr/>
        </p:nvSpPr>
        <p:spPr>
          <a:xfrm>
            <a:off x="12754400" y="8499419"/>
            <a:ext cx="170279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chemeClr val="accent2"/>
                </a:solidFill>
              </a:rPr>
              <a:t>People were </a:t>
            </a:r>
            <a:r>
              <a:rPr lang="en-US" sz="5400" dirty="0">
                <a:solidFill>
                  <a:schemeClr val="accent2"/>
                </a:solidFill>
              </a:rPr>
              <a:t>curious</a:t>
            </a:r>
            <a:r>
              <a:rPr lang="en-US" sz="5400" b="0" dirty="0">
                <a:solidFill>
                  <a:schemeClr val="accent2"/>
                </a:solidFill>
              </a:rPr>
              <a:t>, somewhat </a:t>
            </a:r>
            <a:r>
              <a:rPr lang="en-US" sz="5400" dirty="0">
                <a:solidFill>
                  <a:schemeClr val="accent2"/>
                </a:solidFill>
              </a:rPr>
              <a:t>scared</a:t>
            </a:r>
            <a:r>
              <a:rPr lang="en-US" sz="5400" b="0" dirty="0">
                <a:solidFill>
                  <a:schemeClr val="accent2"/>
                </a:solidFill>
              </a:rPr>
              <a:t>, and a little </a:t>
            </a:r>
            <a:r>
              <a:rPr lang="en-US" sz="5400" dirty="0">
                <a:solidFill>
                  <a:schemeClr val="accent2"/>
                </a:solidFill>
              </a:rPr>
              <a:t>excited</a:t>
            </a:r>
            <a:r>
              <a:rPr lang="en-US" sz="5400" b="0" dirty="0">
                <a:solidFill>
                  <a:schemeClr val="accent2"/>
                </a:solidFill>
              </a:rPr>
              <a:t> about Covid-19</a:t>
            </a:r>
          </a:p>
          <a:p>
            <a:endParaRPr lang="en-US" sz="48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7C7E6FA-1DB6-5B4F-A52D-35ECC1F69372}"/>
              </a:ext>
            </a:extLst>
          </p:cNvPr>
          <p:cNvSpPr txBox="1"/>
          <p:nvPr/>
        </p:nvSpPr>
        <p:spPr>
          <a:xfrm>
            <a:off x="12754400" y="18344371"/>
            <a:ext cx="170279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chemeClr val="accent2"/>
                </a:solidFill>
              </a:rPr>
              <a:t>People with </a:t>
            </a:r>
            <a:r>
              <a:rPr lang="en-US" sz="5400" dirty="0">
                <a:solidFill>
                  <a:schemeClr val="accent2"/>
                </a:solidFill>
              </a:rPr>
              <a:t>psychologically rich lives </a:t>
            </a:r>
            <a:r>
              <a:rPr lang="en-US" sz="5400" b="0" dirty="0">
                <a:solidFill>
                  <a:schemeClr val="accent2"/>
                </a:solidFill>
              </a:rPr>
              <a:t>were more </a:t>
            </a:r>
            <a:r>
              <a:rPr lang="en-US" sz="5400" dirty="0">
                <a:solidFill>
                  <a:schemeClr val="accent2"/>
                </a:solidFill>
              </a:rPr>
              <a:t>curious</a:t>
            </a:r>
            <a:r>
              <a:rPr lang="en-US" sz="5400" b="0" dirty="0">
                <a:solidFill>
                  <a:schemeClr val="accent2"/>
                </a:solidFill>
              </a:rPr>
              <a:t> and </a:t>
            </a:r>
            <a:r>
              <a:rPr lang="en-US" sz="5400" dirty="0">
                <a:solidFill>
                  <a:schemeClr val="accent2"/>
                </a:solidFill>
              </a:rPr>
              <a:t>excited</a:t>
            </a:r>
            <a:r>
              <a:rPr lang="en-US" sz="5400" b="0" dirty="0">
                <a:solidFill>
                  <a:schemeClr val="accent2"/>
                </a:solidFill>
              </a:rPr>
              <a:t> about Covid-19</a:t>
            </a:r>
          </a:p>
          <a:p>
            <a:endParaRPr lang="en-US" sz="48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0324F5E-64E0-7249-A40B-EAB365F674BB}"/>
              </a:ext>
            </a:extLst>
          </p:cNvPr>
          <p:cNvSpPr txBox="1"/>
          <p:nvPr/>
        </p:nvSpPr>
        <p:spPr>
          <a:xfrm>
            <a:off x="37316746" y="4931971"/>
            <a:ext cx="91414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Email: XXXXXXXXXX</a:t>
            </a:r>
          </a:p>
          <a:p>
            <a:pPr algn="l"/>
            <a:r>
              <a:rPr lang="en-US" dirty="0">
                <a:solidFill>
                  <a:schemeClr val="accent1"/>
                </a:solidFill>
              </a:rPr>
              <a:t>Twitter: XXXXXX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72F52D6-2C80-FD42-93C6-C4A3ACD25CE0}"/>
              </a:ext>
            </a:extLst>
          </p:cNvPr>
          <p:cNvSpPr txBox="1"/>
          <p:nvPr/>
        </p:nvSpPr>
        <p:spPr>
          <a:xfrm>
            <a:off x="12905513" y="20269200"/>
            <a:ext cx="1702794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accent3"/>
                </a:solidFill>
              </a:rPr>
              <a:t>People leading </a:t>
            </a:r>
            <a:r>
              <a:rPr lang="en-US" dirty="0">
                <a:solidFill>
                  <a:schemeClr val="accent3"/>
                </a:solidFill>
              </a:rPr>
              <a:t>meaningful</a:t>
            </a:r>
            <a:r>
              <a:rPr lang="en-US" b="0" dirty="0">
                <a:solidFill>
                  <a:schemeClr val="accent3"/>
                </a:solidFill>
              </a:rPr>
              <a:t> lives, </a:t>
            </a:r>
            <a:r>
              <a:rPr lang="en-US" b="0" i="1" dirty="0">
                <a:solidFill>
                  <a:schemeClr val="accent3"/>
                </a:solidFill>
              </a:rPr>
              <a:t>b</a:t>
            </a:r>
            <a:r>
              <a:rPr lang="en-US" b="0" dirty="0">
                <a:solidFill>
                  <a:schemeClr val="accent3"/>
                </a:solidFill>
              </a:rPr>
              <a:t> = .15, </a:t>
            </a:r>
            <a:r>
              <a:rPr lang="en-US" b="0" i="1" dirty="0">
                <a:solidFill>
                  <a:schemeClr val="accent3"/>
                </a:solidFill>
              </a:rPr>
              <a:t>p</a:t>
            </a:r>
            <a:r>
              <a:rPr lang="en-US" b="0" dirty="0">
                <a:solidFill>
                  <a:schemeClr val="accent3"/>
                </a:solidFill>
              </a:rPr>
              <a:t> = .005, and </a:t>
            </a:r>
            <a:r>
              <a:rPr lang="en-US" dirty="0">
                <a:solidFill>
                  <a:schemeClr val="accent3"/>
                </a:solidFill>
              </a:rPr>
              <a:t>rich</a:t>
            </a:r>
            <a:r>
              <a:rPr lang="en-US" b="0" dirty="0">
                <a:solidFill>
                  <a:schemeClr val="accent3"/>
                </a:solidFill>
              </a:rPr>
              <a:t> lives, </a:t>
            </a:r>
            <a:r>
              <a:rPr lang="en-US" b="0" i="1" dirty="0">
                <a:solidFill>
                  <a:schemeClr val="accent3"/>
                </a:solidFill>
              </a:rPr>
              <a:t>b</a:t>
            </a:r>
            <a:r>
              <a:rPr lang="en-US" b="0" dirty="0">
                <a:solidFill>
                  <a:schemeClr val="accent3"/>
                </a:solidFill>
              </a:rPr>
              <a:t> = .17, </a:t>
            </a:r>
            <a:r>
              <a:rPr lang="en-US" b="0" i="1" dirty="0">
                <a:solidFill>
                  <a:schemeClr val="accent3"/>
                </a:solidFill>
              </a:rPr>
              <a:t>p</a:t>
            </a:r>
            <a:r>
              <a:rPr lang="en-US" b="0" dirty="0">
                <a:solidFill>
                  <a:schemeClr val="accent3"/>
                </a:solidFill>
              </a:rPr>
              <a:t> = .009, were more </a:t>
            </a:r>
            <a:r>
              <a:rPr lang="en-US" dirty="0">
                <a:solidFill>
                  <a:schemeClr val="accent1"/>
                </a:solidFill>
              </a:rPr>
              <a:t>curious</a:t>
            </a:r>
            <a:r>
              <a:rPr lang="en-US" b="0" dirty="0">
                <a:solidFill>
                  <a:schemeClr val="accent3"/>
                </a:solidFill>
              </a:rPr>
              <a:t> about the coronavirus outbreak</a:t>
            </a:r>
            <a:endParaRPr lang="en-US" sz="5400" b="0" dirty="0">
              <a:solidFill>
                <a:schemeClr val="accent3"/>
              </a:solidFill>
            </a:endParaRPr>
          </a:p>
          <a:p>
            <a:endParaRPr lang="en-US" sz="48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D58EAEE-62D5-4C4D-8DC8-5954DCB77453}"/>
              </a:ext>
            </a:extLst>
          </p:cNvPr>
          <p:cNvSpPr txBox="1"/>
          <p:nvPr/>
        </p:nvSpPr>
        <p:spPr>
          <a:xfrm>
            <a:off x="13209702" y="26593800"/>
            <a:ext cx="1702794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accent3"/>
                </a:solidFill>
              </a:rPr>
              <a:t>People leading </a:t>
            </a:r>
            <a:r>
              <a:rPr lang="en-US" dirty="0">
                <a:solidFill>
                  <a:schemeClr val="accent3"/>
                </a:solidFill>
              </a:rPr>
              <a:t>psychologically rich</a:t>
            </a:r>
            <a:r>
              <a:rPr lang="en-US" b="0" dirty="0">
                <a:solidFill>
                  <a:schemeClr val="accent3"/>
                </a:solidFill>
              </a:rPr>
              <a:t> lives, </a:t>
            </a:r>
            <a:r>
              <a:rPr lang="en-US" b="0" i="1" dirty="0">
                <a:solidFill>
                  <a:schemeClr val="accent3"/>
                </a:solidFill>
              </a:rPr>
              <a:t>b</a:t>
            </a:r>
            <a:r>
              <a:rPr lang="en-US" b="0" dirty="0">
                <a:solidFill>
                  <a:schemeClr val="accent3"/>
                </a:solidFill>
              </a:rPr>
              <a:t> = .15,</a:t>
            </a:r>
            <a:r>
              <a:rPr lang="en-US" b="0" i="1" dirty="0">
                <a:solidFill>
                  <a:schemeClr val="accent3"/>
                </a:solidFill>
              </a:rPr>
              <a:t> p </a:t>
            </a:r>
            <a:r>
              <a:rPr lang="en-US" b="0" dirty="0">
                <a:solidFill>
                  <a:schemeClr val="accent3"/>
                </a:solidFill>
              </a:rPr>
              <a:t>= .005 were more </a:t>
            </a:r>
            <a:r>
              <a:rPr lang="en-US" dirty="0">
                <a:solidFill>
                  <a:schemeClr val="accent1"/>
                </a:solidFill>
              </a:rPr>
              <a:t>excited</a:t>
            </a:r>
            <a:r>
              <a:rPr lang="en-US" b="0" dirty="0">
                <a:solidFill>
                  <a:schemeClr val="accent3"/>
                </a:solidFill>
              </a:rPr>
              <a:t> about the coronavirus outbreak</a:t>
            </a:r>
            <a:endParaRPr lang="en-US" sz="5400" b="0" dirty="0">
              <a:solidFill>
                <a:schemeClr val="accent3"/>
              </a:solidFill>
            </a:endParaRPr>
          </a:p>
          <a:p>
            <a:endParaRPr lang="en-US" sz="48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D37F32F-4DD5-E743-B353-F6D13D74449B}"/>
              </a:ext>
            </a:extLst>
          </p:cNvPr>
          <p:cNvSpPr/>
          <p:nvPr/>
        </p:nvSpPr>
        <p:spPr bwMode="auto">
          <a:xfrm>
            <a:off x="20324137" y="25868579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CD8D05-7473-B344-BC00-DBD37C68016E}"/>
              </a:ext>
            </a:extLst>
          </p:cNvPr>
          <p:cNvSpPr/>
          <p:nvPr/>
        </p:nvSpPr>
        <p:spPr bwMode="auto">
          <a:xfrm>
            <a:off x="26329060" y="25811353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921AF12-0101-F440-B167-3B852F01A11A}"/>
              </a:ext>
            </a:extLst>
          </p:cNvPr>
          <p:cNvSpPr/>
          <p:nvPr/>
        </p:nvSpPr>
        <p:spPr bwMode="auto">
          <a:xfrm>
            <a:off x="13600644" y="32121781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0BC6282-E6C8-6B48-A5B9-B34A3ACC4E52}"/>
              </a:ext>
            </a:extLst>
          </p:cNvPr>
          <p:cNvSpPr/>
          <p:nvPr/>
        </p:nvSpPr>
        <p:spPr bwMode="auto">
          <a:xfrm>
            <a:off x="19938698" y="32135978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2388E52-3E8A-024E-A7FF-505F50679125}"/>
              </a:ext>
            </a:extLst>
          </p:cNvPr>
          <p:cNvSpPr/>
          <p:nvPr/>
        </p:nvSpPr>
        <p:spPr bwMode="auto">
          <a:xfrm>
            <a:off x="26488033" y="32080200"/>
            <a:ext cx="2659346" cy="375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4975E59-EED1-C94F-9C0E-F31B364B4893}"/>
              </a:ext>
            </a:extLst>
          </p:cNvPr>
          <p:cNvSpPr/>
          <p:nvPr/>
        </p:nvSpPr>
        <p:spPr bwMode="auto">
          <a:xfrm>
            <a:off x="18513369" y="23035136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E70DE9D-FE47-7C4D-A9C3-E64DA9FC1EF0}"/>
              </a:ext>
            </a:extLst>
          </p:cNvPr>
          <p:cNvSpPr/>
          <p:nvPr/>
        </p:nvSpPr>
        <p:spPr bwMode="auto">
          <a:xfrm>
            <a:off x="24621802" y="23148144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6040B2F-CC7C-0942-8B84-D10E3BFDF447}"/>
              </a:ext>
            </a:extLst>
          </p:cNvPr>
          <p:cNvSpPr/>
          <p:nvPr/>
        </p:nvSpPr>
        <p:spPr bwMode="auto">
          <a:xfrm>
            <a:off x="12525441" y="29421439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9D50CE5-0815-3645-BBD4-49DF7EACA811}"/>
              </a:ext>
            </a:extLst>
          </p:cNvPr>
          <p:cNvSpPr/>
          <p:nvPr/>
        </p:nvSpPr>
        <p:spPr bwMode="auto">
          <a:xfrm>
            <a:off x="18498037" y="29129385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28AB9FE-A3BF-EF4E-B64F-F71B754062D9}"/>
              </a:ext>
            </a:extLst>
          </p:cNvPr>
          <p:cNvSpPr/>
          <p:nvPr/>
        </p:nvSpPr>
        <p:spPr bwMode="auto">
          <a:xfrm>
            <a:off x="24587165" y="29381974"/>
            <a:ext cx="155940" cy="18586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CDC6C05-94C1-7044-87E9-2024E59A3AD2}"/>
              </a:ext>
            </a:extLst>
          </p:cNvPr>
          <p:cNvSpPr/>
          <p:nvPr/>
        </p:nvSpPr>
        <p:spPr bwMode="auto">
          <a:xfrm rot="16200000">
            <a:off x="36972129" y="20491033"/>
            <a:ext cx="611458" cy="9464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66B6858-96FF-C54E-B9E4-855997E72FB1}"/>
              </a:ext>
            </a:extLst>
          </p:cNvPr>
          <p:cNvSpPr txBox="1"/>
          <p:nvPr/>
        </p:nvSpPr>
        <p:spPr>
          <a:xfrm>
            <a:off x="13651080" y="32075735"/>
            <a:ext cx="325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Satisfaction with Life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8F08D76-2961-7B46-A4C7-5197034E9973}"/>
              </a:ext>
            </a:extLst>
          </p:cNvPr>
          <p:cNvSpPr txBox="1"/>
          <p:nvPr/>
        </p:nvSpPr>
        <p:spPr>
          <a:xfrm>
            <a:off x="20209061" y="25828388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Meaning in Life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AC85673-2C87-0B46-95FD-9899194457A1}"/>
              </a:ext>
            </a:extLst>
          </p:cNvPr>
          <p:cNvSpPr txBox="1"/>
          <p:nvPr/>
        </p:nvSpPr>
        <p:spPr>
          <a:xfrm>
            <a:off x="20196579" y="32111479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Meaning in Life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D398930-9056-DD42-9654-4559ED4A19AF}"/>
              </a:ext>
            </a:extLst>
          </p:cNvPr>
          <p:cNvSpPr txBox="1"/>
          <p:nvPr/>
        </p:nvSpPr>
        <p:spPr>
          <a:xfrm>
            <a:off x="25799595" y="25827335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Psychological Richness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FEDAD72-902C-4A4B-92BC-D73BD3599F66}"/>
              </a:ext>
            </a:extLst>
          </p:cNvPr>
          <p:cNvSpPr txBox="1"/>
          <p:nvPr/>
        </p:nvSpPr>
        <p:spPr>
          <a:xfrm>
            <a:off x="25601463" y="32075735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Psychological Richness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C0D6730-35B8-5241-A5E4-7EC8B3A193EC}"/>
              </a:ext>
            </a:extLst>
          </p:cNvPr>
          <p:cNvSpPr txBox="1"/>
          <p:nvPr/>
        </p:nvSpPr>
        <p:spPr>
          <a:xfrm>
            <a:off x="31204040" y="8413831"/>
            <a:ext cx="1218771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>
                <a:solidFill>
                  <a:schemeClr val="accent2"/>
                </a:solidFill>
              </a:rPr>
              <a:t>People who felt </a:t>
            </a:r>
            <a:r>
              <a:rPr lang="en-US" sz="4800" dirty="0">
                <a:solidFill>
                  <a:schemeClr val="accent2"/>
                </a:solidFill>
              </a:rPr>
              <a:t>confident</a:t>
            </a:r>
            <a:r>
              <a:rPr lang="en-US" sz="4800" b="0" dirty="0">
                <a:solidFill>
                  <a:schemeClr val="accent2"/>
                </a:solidFill>
              </a:rPr>
              <a:t> felt </a:t>
            </a:r>
            <a:r>
              <a:rPr lang="en-US" sz="4800" dirty="0">
                <a:solidFill>
                  <a:schemeClr val="accent1"/>
                </a:solidFill>
              </a:rPr>
              <a:t>more excited</a:t>
            </a:r>
            <a:r>
              <a:rPr lang="en-US" sz="4800" b="0" dirty="0">
                <a:solidFill>
                  <a:schemeClr val="accent2"/>
                </a:solidFill>
              </a:rPr>
              <a:t>, and </a:t>
            </a:r>
            <a:r>
              <a:rPr lang="en-US" sz="4800" dirty="0">
                <a:solidFill>
                  <a:schemeClr val="accent1"/>
                </a:solidFill>
              </a:rPr>
              <a:t>less afraid</a:t>
            </a:r>
            <a:r>
              <a:rPr lang="en-US" sz="4800" b="0" dirty="0">
                <a:solidFill>
                  <a:schemeClr val="accent2"/>
                </a:solidFill>
              </a:rPr>
              <a:t>. People who thought COVID-19 was </a:t>
            </a:r>
            <a:r>
              <a:rPr lang="en-US" sz="4800" dirty="0">
                <a:solidFill>
                  <a:schemeClr val="accent2"/>
                </a:solidFill>
              </a:rPr>
              <a:t>dangerous</a:t>
            </a:r>
            <a:r>
              <a:rPr lang="en-US" sz="4800" b="0" dirty="0">
                <a:solidFill>
                  <a:schemeClr val="accent2"/>
                </a:solidFill>
              </a:rPr>
              <a:t> felt </a:t>
            </a:r>
            <a:r>
              <a:rPr lang="en-US" sz="4800" dirty="0">
                <a:solidFill>
                  <a:schemeClr val="accent1"/>
                </a:solidFill>
              </a:rPr>
              <a:t>more afraid</a:t>
            </a:r>
            <a:r>
              <a:rPr lang="en-US" sz="4800" dirty="0">
                <a:solidFill>
                  <a:schemeClr val="accent2"/>
                </a:solidFill>
              </a:rPr>
              <a:t>.  </a:t>
            </a:r>
          </a:p>
          <a:p>
            <a:endParaRPr lang="en-US" sz="44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375CAA9-956F-46E1-BA9A-C6CC1FAE4579}"/>
              </a:ext>
            </a:extLst>
          </p:cNvPr>
          <p:cNvSpPr txBox="1"/>
          <p:nvPr/>
        </p:nvSpPr>
        <p:spPr>
          <a:xfrm>
            <a:off x="34100790" y="17699455"/>
            <a:ext cx="750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</a:rPr>
              <a:t>Low</a:t>
            </a:r>
          </a:p>
          <a:p>
            <a:endParaRPr lang="en-US" sz="24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5FD7EA6-7C6A-564A-947D-51086686339F}"/>
              </a:ext>
            </a:extLst>
          </p:cNvPr>
          <p:cNvSpPr txBox="1"/>
          <p:nvPr/>
        </p:nvSpPr>
        <p:spPr>
          <a:xfrm>
            <a:off x="34039257" y="24939016"/>
            <a:ext cx="750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</a:rPr>
              <a:t>Low</a:t>
            </a:r>
          </a:p>
          <a:p>
            <a:endParaRPr lang="en-US" sz="24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785ACCB-C011-4141-AF41-B4233DB5187A}"/>
              </a:ext>
            </a:extLst>
          </p:cNvPr>
          <p:cNvSpPr txBox="1"/>
          <p:nvPr/>
        </p:nvSpPr>
        <p:spPr>
          <a:xfrm>
            <a:off x="38350310" y="17737473"/>
            <a:ext cx="819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</a:rPr>
              <a:t>High</a:t>
            </a:r>
          </a:p>
          <a:p>
            <a:endParaRPr lang="en-US" sz="2400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49C130B-D812-8C41-ABC0-F435F36EC64E}"/>
              </a:ext>
            </a:extLst>
          </p:cNvPr>
          <p:cNvSpPr txBox="1"/>
          <p:nvPr/>
        </p:nvSpPr>
        <p:spPr>
          <a:xfrm>
            <a:off x="38350310" y="24993607"/>
            <a:ext cx="819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</a:rPr>
              <a:t>High</a:t>
            </a:r>
          </a:p>
          <a:p>
            <a:endParaRPr lang="en-US" sz="2400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2365544-3E57-4E49-8311-C4CDBC39D2E2}"/>
              </a:ext>
            </a:extLst>
          </p:cNvPr>
          <p:cNvSpPr txBox="1"/>
          <p:nvPr/>
        </p:nvSpPr>
        <p:spPr>
          <a:xfrm>
            <a:off x="41014586" y="14866573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BEB56E2-E340-1840-8890-968AEFB99340}"/>
              </a:ext>
            </a:extLst>
          </p:cNvPr>
          <p:cNvSpPr txBox="1"/>
          <p:nvPr/>
        </p:nvSpPr>
        <p:spPr>
          <a:xfrm>
            <a:off x="41003376" y="15252066"/>
            <a:ext cx="81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2E9B029-A67A-584B-A8CC-992A662EEF48}"/>
              </a:ext>
            </a:extLst>
          </p:cNvPr>
          <p:cNvSpPr txBox="1"/>
          <p:nvPr/>
        </p:nvSpPr>
        <p:spPr>
          <a:xfrm>
            <a:off x="36081778" y="2510088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Danger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53D5E6E-C8CB-3445-BC63-4057316B0E09}"/>
              </a:ext>
            </a:extLst>
          </p:cNvPr>
          <p:cNvSpPr txBox="1"/>
          <p:nvPr/>
        </p:nvSpPr>
        <p:spPr>
          <a:xfrm>
            <a:off x="36023695" y="17834066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Danger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6C263DB-1AA5-5F45-B5DE-1DFD4F9C2008}"/>
              </a:ext>
            </a:extLst>
          </p:cNvPr>
          <p:cNvSpPr/>
          <p:nvPr/>
        </p:nvSpPr>
        <p:spPr bwMode="auto">
          <a:xfrm rot="16200000">
            <a:off x="36963820" y="14667384"/>
            <a:ext cx="611458" cy="9464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67A659E-E7FB-7742-838D-12663F55F654}"/>
              </a:ext>
            </a:extLst>
          </p:cNvPr>
          <p:cNvSpPr/>
          <p:nvPr/>
        </p:nvSpPr>
        <p:spPr bwMode="auto">
          <a:xfrm rot="16200000">
            <a:off x="37021903" y="7377276"/>
            <a:ext cx="611458" cy="9464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16E0C5A-09A1-BA49-8997-3C8F4039D1E9}"/>
              </a:ext>
            </a:extLst>
          </p:cNvPr>
          <p:cNvSpPr txBox="1"/>
          <p:nvPr/>
        </p:nvSpPr>
        <p:spPr>
          <a:xfrm>
            <a:off x="32643739" y="19197686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Excitement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9A43602-692F-9647-B94F-C58F08B7327B}"/>
              </a:ext>
            </a:extLst>
          </p:cNvPr>
          <p:cNvSpPr txBox="1"/>
          <p:nvPr/>
        </p:nvSpPr>
        <p:spPr>
          <a:xfrm>
            <a:off x="32687765" y="11850469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Fear Index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erceptualpewter|09-2018"/>
</p:tagLst>
</file>

<file path=ppt/theme/theme1.xml><?xml version="1.0" encoding="utf-8"?>
<a:theme xmlns:a="http://schemas.openxmlformats.org/drawingml/2006/main" name="Default Desig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7173</TotalTime>
  <Words>448</Words>
  <Application>Microsoft Macintosh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Times New Roman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Erin Westgate</cp:lastModifiedBy>
  <cp:revision>226</cp:revision>
  <dcterms:modified xsi:type="dcterms:W3CDTF">2021-10-22T16:06:55Z</dcterms:modified>
  <cp:category>science research poster</cp:category>
</cp:coreProperties>
</file>